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73" r:id="rId8"/>
    <p:sldId id="262" r:id="rId9"/>
    <p:sldId id="263" r:id="rId10"/>
    <p:sldId id="264" r:id="rId11"/>
    <p:sldId id="265" r:id="rId12"/>
    <p:sldId id="266" r:id="rId13"/>
    <p:sldId id="272" r:id="rId14"/>
    <p:sldId id="267" r:id="rId15"/>
    <p:sldId id="268" r:id="rId16"/>
    <p:sldId id="269" r:id="rId17"/>
    <p:sldId id="270" r:id="rId18"/>
    <p:sldId id="271" r:id="rId19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2280" autoAdjust="0"/>
  </p:normalViewPr>
  <p:slideViewPr>
    <p:cSldViewPr>
      <p:cViewPr>
        <p:scale>
          <a:sx n="70" d="100"/>
          <a:sy n="70" d="100"/>
        </p:scale>
        <p:origin x="-828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BBE461-F11E-4F34-BC8A-DA684D651AE4}" type="datetimeFigureOut">
              <a:rPr lang="zh-TW" altLang="en-US" smtClean="0"/>
              <a:pPr/>
              <a:t>2011/3/31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F8716C-3BBB-4BAE-AC06-509455DC704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New GR is in T4 space-time. </a:t>
            </a:r>
          </a:p>
          <a:p>
            <a:r>
              <a:rPr lang="en-US" altLang="zh-TW" dirty="0" smtClean="0"/>
              <a:t>Today’s convention is a special case of 1979’s.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F8716C-3BBB-4BAE-AC06-509455DC7043}" type="slidenum">
              <a:rPr lang="zh-TW" altLang="en-US" smtClean="0"/>
              <a:pPr/>
              <a:t>6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Potential V is important. (prototype with V)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F8716C-3BBB-4BAE-AC06-509455DC7043}" type="slidenum">
              <a:rPr lang="zh-TW" altLang="en-US" smtClean="0"/>
              <a:pPr/>
              <a:t>8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No experimental constraints on gravity at distances</a:t>
            </a:r>
            <a:r>
              <a:rPr lang="en-US" altLang="zh-TW" baseline="0" dirty="0" smtClean="0"/>
              <a:t> smaller than 0.2 mm.</a:t>
            </a:r>
          </a:p>
          <a:p>
            <a:r>
              <a:rPr lang="en-US" altLang="zh-TW" baseline="0" dirty="0" smtClean="0"/>
              <a:t>W has minimum at present Phi.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F8716C-3BBB-4BAE-AC06-509455DC7043}" type="slidenum">
              <a:rPr lang="zh-TW" altLang="en-US" smtClean="0"/>
              <a:pPr/>
              <a:t>9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dirty="0" smtClean="0"/>
              <a:t>The profits</a:t>
            </a:r>
            <a:r>
              <a:rPr lang="en-US" altLang="zh-TW" baseline="0" dirty="0" smtClean="0"/>
              <a:t> of this equivalence.           Higher order is important.</a:t>
            </a:r>
            <a:endParaRPr lang="zh-TW" altLang="en-US" dirty="0" smtClean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F8716C-3BBB-4BAE-AC06-509455DC7043}" type="slidenum">
              <a:rPr lang="zh-TW" altLang="en-US" smtClean="0"/>
              <a:pPr/>
              <a:t>10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AU ~ 10 ^ 8 km ;</a:t>
            </a:r>
            <a:r>
              <a:rPr lang="en-US" altLang="zh-TW" baseline="0" dirty="0" smtClean="0"/>
              <a:t> Hubble mass scale : ~ 10 ^ - 42 </a:t>
            </a:r>
            <a:r>
              <a:rPr lang="en-US" altLang="zh-TW" baseline="0" dirty="0" err="1" smtClean="0"/>
              <a:t>GeV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F8716C-3BBB-4BAE-AC06-509455DC7043}" type="slidenum">
              <a:rPr lang="zh-TW" altLang="en-US" smtClean="0"/>
              <a:pPr/>
              <a:t>11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The interaction range of scalar ( </a:t>
            </a:r>
            <a:r>
              <a:rPr lang="en-US" altLang="zh-TW" dirty="0" err="1" smtClean="0"/>
              <a:t>l_f</a:t>
            </a:r>
            <a:r>
              <a:rPr lang="en-US" altLang="zh-TW" dirty="0" smtClean="0"/>
              <a:t>(R) ).  0.2mm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F8716C-3BBB-4BAE-AC06-509455DC7043}" type="slidenum">
              <a:rPr lang="zh-TW" altLang="en-US" smtClean="0"/>
              <a:pPr/>
              <a:t>12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Same as f(T)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F8716C-3BBB-4BAE-AC06-509455DC7043}" type="slidenum">
              <a:rPr lang="zh-TW" altLang="en-US" smtClean="0"/>
              <a:pPr/>
              <a:t>16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Laplace of Phi is important.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F8716C-3BBB-4BAE-AC06-509455DC7043}" type="slidenum">
              <a:rPr lang="zh-TW" altLang="en-US" smtClean="0"/>
              <a:pPr/>
              <a:t>17</a:t>
            </a:fld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2011/3/31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2011/3/31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2011/3/31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2011/3/31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2011/3/31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2011/3/31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2011/3/31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2011/3/31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2011/3/31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2011/3/31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2011/3/31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BEAD13-0566-4C6C-97E7-55F17F24B09F}" type="datetimeFigureOut">
              <a:rPr lang="zh-TW" altLang="en-US" smtClean="0"/>
              <a:pPr/>
              <a:t>2011/3/31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png"/><Relationship Id="rId3" Type="http://schemas.openxmlformats.org/officeDocument/2006/relationships/image" Target="../media/image31.png"/><Relationship Id="rId7" Type="http://schemas.openxmlformats.org/officeDocument/2006/relationships/image" Target="../media/image3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4.png"/><Relationship Id="rId5" Type="http://schemas.openxmlformats.org/officeDocument/2006/relationships/image" Target="../media/image33.png"/><Relationship Id="rId4" Type="http://schemas.openxmlformats.org/officeDocument/2006/relationships/image" Target="../media/image32.png"/><Relationship Id="rId9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37.png"/><Relationship Id="rId7" Type="http://schemas.openxmlformats.org/officeDocument/2006/relationships/image" Target="../media/image4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0.png"/><Relationship Id="rId5" Type="http://schemas.openxmlformats.org/officeDocument/2006/relationships/image" Target="../media/image39.png"/><Relationship Id="rId4" Type="http://schemas.openxmlformats.org/officeDocument/2006/relationships/image" Target="../media/image3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44.png"/><Relationship Id="rId4" Type="http://schemas.openxmlformats.org/officeDocument/2006/relationships/image" Target="../media/image43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48.png"/><Relationship Id="rId4" Type="http://schemas.openxmlformats.org/officeDocument/2006/relationships/image" Target="../media/image47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50.png"/><Relationship Id="rId7" Type="http://schemas.openxmlformats.org/officeDocument/2006/relationships/image" Target="../media/image54.png"/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3.png"/><Relationship Id="rId5" Type="http://schemas.openxmlformats.org/officeDocument/2006/relationships/image" Target="../media/image52.png"/><Relationship Id="rId4" Type="http://schemas.openxmlformats.org/officeDocument/2006/relationships/image" Target="../media/image51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png"/><Relationship Id="rId3" Type="http://schemas.openxmlformats.org/officeDocument/2006/relationships/image" Target="../media/image55.png"/><Relationship Id="rId7" Type="http://schemas.openxmlformats.org/officeDocument/2006/relationships/image" Target="../media/image5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8.png"/><Relationship Id="rId11" Type="http://schemas.openxmlformats.org/officeDocument/2006/relationships/image" Target="../media/image3.png"/><Relationship Id="rId5" Type="http://schemas.openxmlformats.org/officeDocument/2006/relationships/image" Target="../media/image57.png"/><Relationship Id="rId10" Type="http://schemas.openxmlformats.org/officeDocument/2006/relationships/image" Target="../media/image62.png"/><Relationship Id="rId4" Type="http://schemas.openxmlformats.org/officeDocument/2006/relationships/image" Target="../media/image56.png"/><Relationship Id="rId9" Type="http://schemas.openxmlformats.org/officeDocument/2006/relationships/image" Target="../media/image61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63.png"/><Relationship Id="rId7" Type="http://schemas.openxmlformats.org/officeDocument/2006/relationships/image" Target="../media/image6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6.png"/><Relationship Id="rId5" Type="http://schemas.openxmlformats.org/officeDocument/2006/relationships/image" Target="../media/image65.png"/><Relationship Id="rId4" Type="http://schemas.openxmlformats.org/officeDocument/2006/relationships/image" Target="../media/image64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9.png"/><Relationship Id="rId7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10" Type="http://schemas.openxmlformats.org/officeDocument/2006/relationships/image" Target="../media/image15.png"/><Relationship Id="rId4" Type="http://schemas.openxmlformats.org/officeDocument/2006/relationships/image" Target="../media/image10.png"/><Relationship Id="rId9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6.png"/><Relationship Id="rId7" Type="http://schemas.openxmlformats.org/officeDocument/2006/relationships/image" Target="../media/image1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21.png"/><Relationship Id="rId7" Type="http://schemas.openxmlformats.org/officeDocument/2006/relationships/image" Target="../media/image2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26.png"/><Relationship Id="rId7" Type="http://schemas.openxmlformats.org/officeDocument/2006/relationships/image" Target="../media/image3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 descr="D:\Documents\High Energy Group\figures\200px-NTHU-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52320" y="5373216"/>
            <a:ext cx="1238250" cy="1225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dirty="0" smtClean="0"/>
              <a:t>Scalar-tensor Correspondence with f(T) Theory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919064"/>
          </a:xfrm>
        </p:spPr>
        <p:txBody>
          <a:bodyPr>
            <a:normAutofit fontScale="77500" lnSpcReduction="20000"/>
          </a:bodyPr>
          <a:lstStyle/>
          <a:p>
            <a:r>
              <a:rPr lang="en-US" altLang="zh-TW" sz="3600" dirty="0" smtClean="0"/>
              <a:t>Yi-</a:t>
            </a:r>
            <a:r>
              <a:rPr lang="en-US" altLang="zh-TW" sz="3600" dirty="0" err="1" smtClean="0"/>
              <a:t>Peng</a:t>
            </a:r>
            <a:r>
              <a:rPr lang="en-US" altLang="zh-TW" sz="3600" dirty="0" smtClean="0"/>
              <a:t> Wu </a:t>
            </a:r>
            <a:r>
              <a:rPr lang="zh-TW" altLang="en-US" sz="3600" dirty="0" smtClean="0">
                <a:latin typeface="標楷體" pitchFamily="65" charset="-120"/>
                <a:ea typeface="標楷體" pitchFamily="65" charset="-120"/>
              </a:rPr>
              <a:t>吳亦鵬</a:t>
            </a:r>
            <a:endParaRPr lang="en-US" altLang="zh-TW" sz="3600" dirty="0" smtClean="0">
              <a:latin typeface="標楷體" pitchFamily="65" charset="-120"/>
              <a:ea typeface="標楷體" pitchFamily="65" charset="-120"/>
            </a:endParaRPr>
          </a:p>
          <a:p>
            <a:endParaRPr lang="en-US" altLang="zh-TW" dirty="0" smtClean="0"/>
          </a:p>
          <a:p>
            <a:r>
              <a:rPr lang="en-US" altLang="zh-TW" sz="2800" dirty="0" smtClean="0"/>
              <a:t>Department of Physics,</a:t>
            </a:r>
          </a:p>
          <a:p>
            <a:r>
              <a:rPr lang="en-US" altLang="zh-TW" sz="2800" dirty="0" smtClean="0"/>
              <a:t>National </a:t>
            </a:r>
            <a:r>
              <a:rPr lang="en-US" altLang="zh-TW" sz="2800" dirty="0" err="1" smtClean="0"/>
              <a:t>Tsing</a:t>
            </a:r>
            <a:r>
              <a:rPr lang="en-US" altLang="zh-TW" sz="2800" dirty="0" smtClean="0"/>
              <a:t> </a:t>
            </a:r>
            <a:r>
              <a:rPr lang="en-US" altLang="zh-TW" sz="2800" dirty="0" err="1" smtClean="0"/>
              <a:t>Hua</a:t>
            </a:r>
            <a:r>
              <a:rPr lang="en-US" altLang="zh-TW" sz="2800" dirty="0" smtClean="0"/>
              <a:t> University</a:t>
            </a:r>
          </a:p>
          <a:p>
            <a:r>
              <a:rPr lang="en-US" altLang="zh-TW" sz="2800" dirty="0" smtClean="0"/>
              <a:t>1/4/2011</a:t>
            </a:r>
            <a:endParaRPr lang="zh-TW" altLang="en-US" sz="2800" dirty="0"/>
          </a:p>
        </p:txBody>
      </p:sp>
      <p:sp>
        <p:nvSpPr>
          <p:cNvPr id="4" name="文字方塊 3"/>
          <p:cNvSpPr txBox="1"/>
          <p:nvPr/>
        </p:nvSpPr>
        <p:spPr>
          <a:xfrm>
            <a:off x="827584" y="476672"/>
            <a:ext cx="784887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b="1" dirty="0" smtClean="0">
                <a:solidFill>
                  <a:schemeClr val="accent5">
                    <a:lumMod val="75000"/>
                  </a:schemeClr>
                </a:solidFill>
              </a:rPr>
              <a:t>2011 Cross Strait Meeting on Particle Physics and Cosmology</a:t>
            </a:r>
          </a:p>
          <a:p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3200" dirty="0" smtClean="0">
                <a:solidFill>
                  <a:schemeClr val="bg1">
                    <a:lumMod val="65000"/>
                  </a:schemeClr>
                </a:solidFill>
              </a:rPr>
              <a:t>Scalar-Tensor/f(R) Equivalence</a:t>
            </a:r>
            <a:br>
              <a:rPr lang="en-US" altLang="zh-TW" sz="3200" dirty="0" smtClean="0">
                <a:solidFill>
                  <a:schemeClr val="bg1">
                    <a:lumMod val="65000"/>
                  </a:schemeClr>
                </a:solidFill>
              </a:rPr>
            </a:br>
            <a:endParaRPr lang="zh-TW" altLang="en-US" sz="32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/>
          <a:lstStyle/>
          <a:p>
            <a:r>
              <a:rPr lang="en-US" altLang="zh-TW" dirty="0" smtClean="0"/>
              <a:t>Solar system constraints</a:t>
            </a:r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zh-TW" altLang="en-US" dirty="0"/>
          </a:p>
        </p:txBody>
      </p:sp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pic>
        <p:nvPicPr>
          <p:cNvPr id="24577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03588" y="2045743"/>
            <a:ext cx="4308572" cy="680953"/>
          </a:xfrm>
          <a:prstGeom prst="rect">
            <a:avLst/>
          </a:prstGeom>
          <a:noFill/>
        </p:spPr>
      </p:pic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pic>
        <p:nvPicPr>
          <p:cNvPr id="24581" name="Picture 5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91680" y="3095707"/>
            <a:ext cx="3020953" cy="693333"/>
          </a:xfrm>
          <a:prstGeom prst="rect">
            <a:avLst/>
          </a:prstGeom>
          <a:noFill/>
        </p:spPr>
      </p:pic>
      <p:sp>
        <p:nvSpPr>
          <p:cNvPr id="2458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pic>
        <p:nvPicPr>
          <p:cNvPr id="24583" name="Picture 7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634118" y="1340768"/>
            <a:ext cx="2250250" cy="360040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12160" y="3501008"/>
            <a:ext cx="1944216" cy="576064"/>
          </a:xfrm>
          <a:prstGeom prst="rect">
            <a:avLst/>
          </a:prstGeom>
          <a:noFill/>
        </p:spPr>
      </p:pic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28769" y="4437112"/>
            <a:ext cx="3615239" cy="346667"/>
          </a:xfrm>
          <a:prstGeom prst="rect">
            <a:avLst/>
          </a:prstGeom>
          <a:noFill/>
        </p:spPr>
      </p:pic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91680" y="5122034"/>
            <a:ext cx="3652381" cy="755238"/>
          </a:xfrm>
          <a:prstGeom prst="rect">
            <a:avLst/>
          </a:prstGeom>
          <a:noFill/>
        </p:spPr>
      </p:pic>
      <p:pic>
        <p:nvPicPr>
          <p:cNvPr id="17" name="Picture 7" descr="D:\Documents\High Energy Group\figures\200px-NTHU-logo.pn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8388424" y="188640"/>
            <a:ext cx="583462" cy="5774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3200" dirty="0" smtClean="0">
                <a:solidFill>
                  <a:schemeClr val="bg1">
                    <a:lumMod val="65000"/>
                  </a:schemeClr>
                </a:solidFill>
              </a:rPr>
              <a:t>Scalar-Tensor/f(R) Equivalence</a:t>
            </a:r>
            <a:r>
              <a:rPr lang="en-US" altLang="zh-TW" sz="3200" dirty="0" smtClean="0"/>
              <a:t/>
            </a:r>
            <a:br>
              <a:rPr lang="en-US" altLang="zh-TW" sz="3200" dirty="0" smtClean="0"/>
            </a:br>
            <a:endParaRPr lang="zh-TW" altLang="en-US" sz="32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/>
          <a:lstStyle/>
          <a:p>
            <a:r>
              <a:rPr lang="en-US" altLang="zh-TW" dirty="0" smtClean="0"/>
              <a:t>Solar system constraints</a:t>
            </a:r>
          </a:p>
          <a:p>
            <a:pPr>
              <a:buNone/>
            </a:pPr>
            <a:r>
              <a:rPr lang="en-US" altLang="zh-TW" dirty="0" smtClean="0"/>
              <a:t>            </a:t>
            </a:r>
            <a:r>
              <a:rPr lang="en-US" altLang="zh-TW" sz="2800" dirty="0" smtClean="0"/>
              <a:t>Post-Newtonian parameters</a:t>
            </a:r>
            <a:endParaRPr lang="zh-TW" altLang="en-US" sz="2800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78921" y="2276872"/>
            <a:ext cx="3793279" cy="720080"/>
          </a:xfrm>
          <a:prstGeom prst="rect">
            <a:avLst/>
          </a:prstGeom>
          <a:noFill/>
        </p:spPr>
      </p:pic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27784" y="3573016"/>
            <a:ext cx="4320480" cy="410800"/>
          </a:xfrm>
          <a:prstGeom prst="rect">
            <a:avLst/>
          </a:prstGeom>
          <a:noFill/>
        </p:spPr>
      </p:pic>
      <p:sp>
        <p:nvSpPr>
          <p:cNvPr id="9" name="文字方塊 8"/>
          <p:cNvSpPr txBox="1"/>
          <p:nvPr/>
        </p:nvSpPr>
        <p:spPr>
          <a:xfrm>
            <a:off x="1547664" y="4581128"/>
            <a:ext cx="48965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 smtClean="0"/>
              <a:t>Negligible mass :</a:t>
            </a:r>
            <a:endParaRPr lang="zh-TW" altLang="en-US" sz="2800" dirty="0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326185" y="4653136"/>
            <a:ext cx="3486175" cy="432048"/>
          </a:xfrm>
          <a:prstGeom prst="rect">
            <a:avLst/>
          </a:prstGeom>
          <a:noFill/>
        </p:spPr>
      </p:pic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71800" y="5445224"/>
            <a:ext cx="1846023" cy="720080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36096" y="5661248"/>
            <a:ext cx="2232248" cy="403245"/>
          </a:xfrm>
          <a:prstGeom prst="rect">
            <a:avLst/>
          </a:prstGeom>
          <a:noFill/>
        </p:spPr>
      </p:pic>
      <p:pic>
        <p:nvPicPr>
          <p:cNvPr id="16" name="Picture 7" descr="D:\Documents\High Energy Group\figures\200px-NTHU-logo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8388424" y="188640"/>
            <a:ext cx="583462" cy="5774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3200" dirty="0" smtClean="0">
                <a:solidFill>
                  <a:schemeClr val="bg1">
                    <a:lumMod val="65000"/>
                  </a:schemeClr>
                </a:solidFill>
              </a:rPr>
              <a:t>Scalar-Tensor/f(R) Equivalence</a:t>
            </a:r>
            <a:br>
              <a:rPr lang="en-US" altLang="zh-TW" sz="3200" dirty="0" smtClean="0">
                <a:solidFill>
                  <a:schemeClr val="bg1">
                    <a:lumMod val="65000"/>
                  </a:schemeClr>
                </a:solidFill>
              </a:rPr>
            </a:br>
            <a:endParaRPr lang="zh-TW" altLang="en-US" sz="32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/>
          <a:lstStyle/>
          <a:p>
            <a:r>
              <a:rPr lang="en-US" altLang="zh-TW" dirty="0" smtClean="0"/>
              <a:t>Solar system constraints</a:t>
            </a:r>
          </a:p>
          <a:p>
            <a:endParaRPr lang="zh-TW" altLang="en-US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63688" y="2132856"/>
            <a:ext cx="3024336" cy="432048"/>
          </a:xfrm>
          <a:prstGeom prst="rect">
            <a:avLst/>
          </a:prstGeom>
          <a:noFill/>
        </p:spPr>
      </p:pic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63688" y="3284984"/>
            <a:ext cx="4252262" cy="792088"/>
          </a:xfrm>
          <a:prstGeom prst="rect">
            <a:avLst/>
          </a:prstGeom>
          <a:noFill/>
        </p:spPr>
      </p:pic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48064" y="4437112"/>
            <a:ext cx="2190036" cy="432048"/>
          </a:xfrm>
          <a:prstGeom prst="rect">
            <a:avLst/>
          </a:prstGeom>
          <a:noFill/>
        </p:spPr>
      </p:pic>
      <p:sp>
        <p:nvSpPr>
          <p:cNvPr id="10" name="文字方塊 9"/>
          <p:cNvSpPr txBox="1"/>
          <p:nvPr/>
        </p:nvSpPr>
        <p:spPr>
          <a:xfrm>
            <a:off x="971600" y="5301208"/>
            <a:ext cx="274786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800" dirty="0" smtClean="0"/>
              <a:t>f(R) be ruled out?</a:t>
            </a:r>
            <a:endParaRPr lang="zh-TW" altLang="en-US" sz="2800" dirty="0"/>
          </a:p>
        </p:txBody>
      </p:sp>
      <p:sp>
        <p:nvSpPr>
          <p:cNvPr id="11" name="文字方塊 10"/>
          <p:cNvSpPr txBox="1"/>
          <p:nvPr/>
        </p:nvSpPr>
        <p:spPr>
          <a:xfrm>
            <a:off x="3923928" y="5301208"/>
            <a:ext cx="42484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 smtClean="0">
                <a:latin typeface="Calibri"/>
              </a:rPr>
              <a:t>→ </a:t>
            </a:r>
            <a:r>
              <a:rPr lang="en-US" altLang="zh-TW" sz="2800" dirty="0" smtClean="0"/>
              <a:t>Chameleon mechanism</a:t>
            </a:r>
            <a:endParaRPr lang="zh-TW" altLang="en-US" sz="2800" dirty="0"/>
          </a:p>
        </p:txBody>
      </p:sp>
      <p:sp>
        <p:nvSpPr>
          <p:cNvPr id="12" name="文字方塊 11"/>
          <p:cNvSpPr txBox="1"/>
          <p:nvPr/>
        </p:nvSpPr>
        <p:spPr>
          <a:xfrm>
            <a:off x="5902996" y="2175247"/>
            <a:ext cx="22694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400" dirty="0" err="1" smtClean="0">
                <a:solidFill>
                  <a:schemeClr val="accent5">
                    <a:lumMod val="75000"/>
                  </a:schemeClr>
                </a:solidFill>
              </a:rPr>
              <a:t>Olmo</a:t>
            </a:r>
            <a:r>
              <a:rPr lang="en-US" altLang="zh-TW" sz="2400" dirty="0" smtClean="0">
                <a:solidFill>
                  <a:schemeClr val="accent5">
                    <a:lumMod val="75000"/>
                  </a:schemeClr>
                </a:solidFill>
              </a:rPr>
              <a:t>, PRL(2005)</a:t>
            </a:r>
            <a:endParaRPr lang="zh-TW" altLang="en-US" sz="24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3" name="文字方塊 12"/>
          <p:cNvSpPr txBox="1"/>
          <p:nvPr/>
        </p:nvSpPr>
        <p:spPr>
          <a:xfrm>
            <a:off x="4211960" y="5919663"/>
            <a:ext cx="64087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 smtClean="0">
                <a:solidFill>
                  <a:schemeClr val="accent5">
                    <a:lumMod val="75000"/>
                  </a:schemeClr>
                </a:solidFill>
              </a:rPr>
              <a:t>Cembranos,2006; Starobinsky,2007……</a:t>
            </a:r>
            <a:endParaRPr lang="zh-TW" altLang="en-US" sz="2400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14" name="Picture 7" descr="D:\Documents\High Energy Group\figures\200px-NTHU-logo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388424" y="188640"/>
            <a:ext cx="583462" cy="5774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450088" cy="1362075"/>
          </a:xfrm>
        </p:spPr>
        <p:txBody>
          <a:bodyPr>
            <a:normAutofit fontScale="90000"/>
          </a:bodyPr>
          <a:lstStyle/>
          <a:p>
            <a:r>
              <a:rPr lang="en-US" altLang="zh-TW" dirty="0" smtClean="0"/>
              <a:t>Scalar-Tensor/f(T) Correspondence</a:t>
            </a:r>
            <a:br>
              <a:rPr lang="en-US" altLang="zh-TW" dirty="0" smtClean="0"/>
            </a:br>
            <a:endParaRPr lang="zh-TW" altLang="en-US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idx="1"/>
          </p:nvPr>
        </p:nvSpPr>
        <p:spPr>
          <a:xfrm>
            <a:off x="722313" y="2852936"/>
            <a:ext cx="7772400" cy="1500187"/>
          </a:xfrm>
        </p:spPr>
        <p:txBody>
          <a:bodyPr/>
          <a:lstStyle/>
          <a:p>
            <a:r>
              <a:rPr lang="en-US" altLang="zh-TW" b="1" dirty="0" smtClean="0">
                <a:solidFill>
                  <a:schemeClr val="bg1">
                    <a:lumMod val="65000"/>
                  </a:schemeClr>
                </a:solidFill>
              </a:rPr>
              <a:t>2011 Cross Strait Meeting on Particle Physics and Cosmology</a:t>
            </a:r>
          </a:p>
          <a:p>
            <a:r>
              <a:rPr lang="en-US" altLang="zh-TW" dirty="0" smtClean="0"/>
              <a:t/>
            </a:r>
            <a:br>
              <a:rPr lang="en-US" altLang="zh-TW" dirty="0" smtClean="0"/>
            </a:br>
            <a:endParaRPr lang="zh-TW" altLang="en-US" dirty="0"/>
          </a:p>
        </p:txBody>
      </p:sp>
      <p:pic>
        <p:nvPicPr>
          <p:cNvPr id="6" name="Picture 7" descr="D:\Documents\High Energy Group\figures\200px-NTHU-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8424" y="188640"/>
            <a:ext cx="583462" cy="5774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altLang="zh-TW" sz="3200" dirty="0" smtClean="0">
                <a:solidFill>
                  <a:schemeClr val="bg1">
                    <a:lumMod val="65000"/>
                  </a:schemeClr>
                </a:solidFill>
              </a:rPr>
              <a:t>Scalar-Tensor/f(T) Correspondence</a:t>
            </a:r>
            <a:r>
              <a:rPr lang="en-US" altLang="zh-TW" sz="3200" dirty="0" smtClean="0"/>
              <a:t/>
            </a:r>
            <a:br>
              <a:rPr lang="en-US" altLang="zh-TW" sz="3200" dirty="0" smtClean="0"/>
            </a:br>
            <a:endParaRPr lang="zh-TW" altLang="en-US" sz="32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/>
          <a:lstStyle/>
          <a:p>
            <a:r>
              <a:rPr lang="en-US" altLang="zh-TW" dirty="0" smtClean="0"/>
              <a:t>Dark torsion for accelerating Universe</a:t>
            </a:r>
            <a:endParaRPr lang="zh-TW" altLang="en-US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19672" y="1772815"/>
            <a:ext cx="1800200" cy="1102163"/>
          </a:xfrm>
          <a:prstGeom prst="rect">
            <a:avLst/>
          </a:prstGeom>
          <a:noFill/>
        </p:spPr>
      </p:pic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19672" y="3356992"/>
            <a:ext cx="1512168" cy="413706"/>
          </a:xfrm>
          <a:prstGeom prst="rect">
            <a:avLst/>
          </a:prstGeom>
          <a:noFill/>
        </p:spPr>
      </p:pic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19672" y="4149080"/>
            <a:ext cx="3377830" cy="720080"/>
          </a:xfrm>
          <a:prstGeom prst="rect">
            <a:avLst/>
          </a:prstGeom>
          <a:noFill/>
        </p:spPr>
      </p:pic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19672" y="5157192"/>
            <a:ext cx="3377084" cy="1080120"/>
          </a:xfrm>
          <a:prstGeom prst="rect">
            <a:avLst/>
          </a:prstGeom>
          <a:noFill/>
        </p:spPr>
      </p:pic>
      <p:sp>
        <p:nvSpPr>
          <p:cNvPr id="12" name="文字方塊 11"/>
          <p:cNvSpPr txBox="1"/>
          <p:nvPr/>
        </p:nvSpPr>
        <p:spPr>
          <a:xfrm>
            <a:off x="5060190" y="2132856"/>
            <a:ext cx="40838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400" dirty="0" err="1" smtClean="0">
                <a:solidFill>
                  <a:schemeClr val="accent5">
                    <a:lumMod val="75000"/>
                  </a:schemeClr>
                </a:solidFill>
              </a:rPr>
              <a:t>Bengochea</a:t>
            </a:r>
            <a:r>
              <a:rPr lang="en-US" altLang="zh-TW" sz="2400" dirty="0" smtClean="0">
                <a:solidFill>
                  <a:schemeClr val="accent5">
                    <a:lumMod val="75000"/>
                  </a:schemeClr>
                </a:solidFill>
              </a:rPr>
              <a:t>, Ferraro, PRD(2009)</a:t>
            </a:r>
            <a:endParaRPr lang="zh-TW" altLang="en-US" sz="24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3" name="文字方塊 12"/>
          <p:cNvSpPr txBox="1"/>
          <p:nvPr/>
        </p:nvSpPr>
        <p:spPr>
          <a:xfrm>
            <a:off x="6731993" y="2636912"/>
            <a:ext cx="24120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400" dirty="0" smtClean="0">
                <a:solidFill>
                  <a:schemeClr val="accent5">
                    <a:lumMod val="75000"/>
                  </a:schemeClr>
                </a:solidFill>
              </a:rPr>
              <a:t>Linder, PRD(2010)</a:t>
            </a:r>
            <a:endParaRPr lang="zh-TW" altLang="en-US" sz="24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sp>
        <p:nvSpPr>
          <p:cNvPr id="16" name="文字方塊 15"/>
          <p:cNvSpPr txBox="1"/>
          <p:nvPr/>
        </p:nvSpPr>
        <p:spPr>
          <a:xfrm>
            <a:off x="4565503" y="3140968"/>
            <a:ext cx="45784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400" dirty="0" err="1" smtClean="0">
                <a:solidFill>
                  <a:schemeClr val="accent5">
                    <a:lumMod val="75000"/>
                  </a:schemeClr>
                </a:solidFill>
              </a:rPr>
              <a:t>Bamba</a:t>
            </a:r>
            <a:r>
              <a:rPr lang="en-US" altLang="zh-TW" sz="2400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altLang="zh-TW" sz="2400" dirty="0" err="1" smtClean="0">
                <a:solidFill>
                  <a:schemeClr val="accent5">
                    <a:lumMod val="75000"/>
                  </a:schemeClr>
                </a:solidFill>
              </a:rPr>
              <a:t>Geng</a:t>
            </a:r>
            <a:r>
              <a:rPr lang="en-US" altLang="zh-TW" sz="2400" dirty="0" smtClean="0">
                <a:solidFill>
                  <a:schemeClr val="accent5">
                    <a:lumMod val="75000"/>
                  </a:schemeClr>
                </a:solidFill>
              </a:rPr>
              <a:t>, Lee, </a:t>
            </a:r>
            <a:r>
              <a:rPr lang="en-US" altLang="zh-TW" sz="2400" dirty="0" err="1" smtClean="0">
                <a:solidFill>
                  <a:schemeClr val="accent5">
                    <a:lumMod val="75000"/>
                  </a:schemeClr>
                </a:solidFill>
              </a:rPr>
              <a:t>Luo</a:t>
            </a:r>
            <a:r>
              <a:rPr lang="en-US" altLang="zh-TW" sz="2400" dirty="0" smtClean="0">
                <a:solidFill>
                  <a:schemeClr val="accent5">
                    <a:lumMod val="75000"/>
                  </a:schemeClr>
                </a:solidFill>
              </a:rPr>
              <a:t>, JCAP(2011)</a:t>
            </a:r>
            <a:endParaRPr lang="zh-TW" altLang="en-US" sz="2400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17" name="Picture 7" descr="D:\Documents\High Energy Group\figures\200px-NTHU-logo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388424" y="188640"/>
            <a:ext cx="583462" cy="5774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3200" dirty="0" smtClean="0">
                <a:solidFill>
                  <a:schemeClr val="bg1">
                    <a:lumMod val="65000"/>
                  </a:schemeClr>
                </a:solidFill>
              </a:rPr>
              <a:t>Scalar-Tensor/f(T) Correspondence</a:t>
            </a:r>
            <a:br>
              <a:rPr lang="en-US" altLang="zh-TW" sz="3200" dirty="0" smtClean="0">
                <a:solidFill>
                  <a:schemeClr val="bg1">
                    <a:lumMod val="65000"/>
                  </a:schemeClr>
                </a:solidFill>
              </a:rPr>
            </a:br>
            <a:endParaRPr lang="zh-TW" altLang="en-US" sz="32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/>
          <a:lstStyle/>
          <a:p>
            <a:r>
              <a:rPr lang="en-US" altLang="zh-TW" dirty="0" smtClean="0"/>
              <a:t>Scalar-tensor formulation</a:t>
            </a:r>
            <a:endParaRPr lang="zh-TW" altLang="en-US" dirty="0"/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pic>
        <p:nvPicPr>
          <p:cNvPr id="3174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59631" y="1844824"/>
            <a:ext cx="2893121" cy="1152128"/>
          </a:xfrm>
          <a:prstGeom prst="rect">
            <a:avLst/>
          </a:prstGeom>
          <a:noFill/>
        </p:spPr>
      </p:pic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sp>
        <p:nvSpPr>
          <p:cNvPr id="3175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sp>
        <p:nvSpPr>
          <p:cNvPr id="3175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pic>
        <p:nvPicPr>
          <p:cNvPr id="31751" name="Picture 7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27165" y="5013176"/>
            <a:ext cx="904875" cy="314325"/>
          </a:xfrm>
          <a:prstGeom prst="rect">
            <a:avLst/>
          </a:prstGeom>
          <a:noFill/>
        </p:spPr>
      </p:pic>
      <p:sp>
        <p:nvSpPr>
          <p:cNvPr id="3175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pic>
        <p:nvPicPr>
          <p:cNvPr id="31753" name="Picture 9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67744" y="5301208"/>
            <a:ext cx="4980553" cy="1080120"/>
          </a:xfrm>
          <a:prstGeom prst="rect">
            <a:avLst/>
          </a:prstGeom>
          <a:noFill/>
        </p:spPr>
      </p:pic>
      <p:sp>
        <p:nvSpPr>
          <p:cNvPr id="3175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pic>
        <p:nvPicPr>
          <p:cNvPr id="31755" name="Picture 11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652120" y="2276872"/>
            <a:ext cx="2376265" cy="455911"/>
          </a:xfrm>
          <a:prstGeom prst="rect">
            <a:avLst/>
          </a:prstGeom>
          <a:noFill/>
        </p:spPr>
      </p:pic>
      <p:sp>
        <p:nvSpPr>
          <p:cNvPr id="31758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pic>
        <p:nvPicPr>
          <p:cNvPr id="31757" name="Picture 13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55711" y="2852936"/>
            <a:ext cx="3264361" cy="1152128"/>
          </a:xfrm>
          <a:prstGeom prst="rect">
            <a:avLst/>
          </a:prstGeom>
          <a:noFill/>
        </p:spPr>
      </p:pic>
      <p:sp>
        <p:nvSpPr>
          <p:cNvPr id="31760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pic>
        <p:nvPicPr>
          <p:cNvPr id="31759" name="Picture 15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79712" y="3933056"/>
            <a:ext cx="4632514" cy="1080120"/>
          </a:xfrm>
          <a:prstGeom prst="rect">
            <a:avLst/>
          </a:prstGeom>
          <a:noFill/>
        </p:spPr>
      </p:pic>
      <p:sp>
        <p:nvSpPr>
          <p:cNvPr id="20" name="向下箭號 19"/>
          <p:cNvSpPr/>
          <p:nvPr/>
        </p:nvSpPr>
        <p:spPr>
          <a:xfrm>
            <a:off x="3635896" y="4869160"/>
            <a:ext cx="288032" cy="648072"/>
          </a:xfrm>
          <a:prstGeom prst="downArrow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1" name="文字方塊 20"/>
          <p:cNvSpPr txBox="1"/>
          <p:nvPr/>
        </p:nvSpPr>
        <p:spPr>
          <a:xfrm>
            <a:off x="5724128" y="1340768"/>
            <a:ext cx="22813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400" dirty="0" err="1" smtClean="0">
                <a:solidFill>
                  <a:schemeClr val="accent5">
                    <a:lumMod val="75000"/>
                  </a:schemeClr>
                </a:solidFill>
              </a:rPr>
              <a:t>arXiv</a:t>
            </a:r>
            <a:r>
              <a:rPr lang="en-US" altLang="zh-TW" sz="2400" dirty="0" smtClean="0">
                <a:solidFill>
                  <a:schemeClr val="accent5">
                    <a:lumMod val="75000"/>
                  </a:schemeClr>
                </a:solidFill>
              </a:rPr>
              <a:t>: 1012.4039</a:t>
            </a:r>
            <a:endParaRPr lang="zh-TW" altLang="en-US" sz="2400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22" name="Picture 7" descr="D:\Documents\High Energy Group\figures\200px-NTHU-logo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8388424" y="188640"/>
            <a:ext cx="583462" cy="5774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3200" dirty="0" smtClean="0">
                <a:solidFill>
                  <a:schemeClr val="bg1">
                    <a:lumMod val="65000"/>
                  </a:schemeClr>
                </a:solidFill>
              </a:rPr>
              <a:t>Scalar-Tensor/f(T) Correspondence</a:t>
            </a:r>
            <a:br>
              <a:rPr lang="en-US" altLang="zh-TW" sz="3200" dirty="0" smtClean="0">
                <a:solidFill>
                  <a:schemeClr val="bg1">
                    <a:lumMod val="65000"/>
                  </a:schemeClr>
                </a:solidFill>
              </a:rPr>
            </a:br>
            <a:endParaRPr lang="zh-TW" altLang="en-US" sz="3200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3277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9231" y="1124744"/>
            <a:ext cx="5524977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3" name="Picture 5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12160" y="2996952"/>
            <a:ext cx="2235893" cy="414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4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7504" y="2132856"/>
            <a:ext cx="9019887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5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012160" y="3573016"/>
            <a:ext cx="1104950" cy="36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6" name="Picture 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11560" y="3592438"/>
            <a:ext cx="3981450" cy="62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7" name="Picture 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11560" y="4509120"/>
            <a:ext cx="3676650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8" name="Picture 10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11560" y="5301208"/>
            <a:ext cx="3419475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右大括弧 13"/>
          <p:cNvSpPr/>
          <p:nvPr/>
        </p:nvSpPr>
        <p:spPr>
          <a:xfrm>
            <a:off x="4572000" y="4653136"/>
            <a:ext cx="360040" cy="1224136"/>
          </a:xfrm>
          <a:prstGeom prst="rightBrac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32779" name="Picture 11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508104" y="5013176"/>
            <a:ext cx="1204817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7" descr="D:\Documents\High Energy Group\figures\200px-NTHU-logo.png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8388424" y="188640"/>
            <a:ext cx="583462" cy="5774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3200" dirty="0" smtClean="0">
                <a:solidFill>
                  <a:schemeClr val="bg1">
                    <a:lumMod val="65000"/>
                  </a:schemeClr>
                </a:solidFill>
              </a:rPr>
              <a:t>Scalar-Tensor/f(T) Correspondence</a:t>
            </a:r>
            <a:br>
              <a:rPr lang="en-US" altLang="zh-TW" sz="3200" dirty="0" smtClean="0">
                <a:solidFill>
                  <a:schemeClr val="bg1">
                    <a:lumMod val="65000"/>
                  </a:schemeClr>
                </a:solidFill>
              </a:rPr>
            </a:br>
            <a:endParaRPr lang="zh-TW" altLang="en-US" sz="32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/>
          <a:lstStyle/>
          <a:p>
            <a:r>
              <a:rPr lang="en-US" altLang="zh-TW" dirty="0" smtClean="0"/>
              <a:t>PPN parameter</a:t>
            </a:r>
            <a:endParaRPr lang="zh-TW" altLang="en-US" dirty="0"/>
          </a:p>
        </p:txBody>
      </p:sp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pic>
        <p:nvPicPr>
          <p:cNvPr id="33793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03648" y="2157778"/>
            <a:ext cx="2232248" cy="414369"/>
          </a:xfrm>
          <a:prstGeom prst="rect">
            <a:avLst/>
          </a:prstGeom>
          <a:noFill/>
        </p:spPr>
      </p:pic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pic>
        <p:nvPicPr>
          <p:cNvPr id="33795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91680" y="2852936"/>
            <a:ext cx="2249989" cy="338708"/>
          </a:xfrm>
          <a:prstGeom prst="rect">
            <a:avLst/>
          </a:prstGeom>
          <a:noFill/>
        </p:spPr>
      </p:pic>
      <p:sp>
        <p:nvSpPr>
          <p:cNvPr id="3379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pic>
        <p:nvPicPr>
          <p:cNvPr id="33797" name="Picture 5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10229" y="3429000"/>
            <a:ext cx="2213699" cy="338708"/>
          </a:xfrm>
          <a:prstGeom prst="rect">
            <a:avLst/>
          </a:prstGeom>
          <a:noFill/>
        </p:spPr>
      </p:pic>
      <p:sp>
        <p:nvSpPr>
          <p:cNvPr id="10" name="右大括弧 9"/>
          <p:cNvSpPr/>
          <p:nvPr/>
        </p:nvSpPr>
        <p:spPr>
          <a:xfrm>
            <a:off x="4572000" y="2276872"/>
            <a:ext cx="432048" cy="1440160"/>
          </a:xfrm>
          <a:prstGeom prst="rightBrac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380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pic>
        <p:nvPicPr>
          <p:cNvPr id="33799" name="Picture 7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96136" y="2780928"/>
            <a:ext cx="879526" cy="432048"/>
          </a:xfrm>
          <a:prstGeom prst="rect">
            <a:avLst/>
          </a:prstGeom>
          <a:noFill/>
        </p:spPr>
      </p:pic>
      <p:sp>
        <p:nvSpPr>
          <p:cNvPr id="13" name="文字方塊 12"/>
          <p:cNvSpPr txBox="1"/>
          <p:nvPr/>
        </p:nvSpPr>
        <p:spPr>
          <a:xfrm>
            <a:off x="899592" y="4365104"/>
            <a:ext cx="68407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 smtClean="0"/>
              <a:t>Consistent with cosmological </a:t>
            </a:r>
            <a:r>
              <a:rPr lang="en-US" altLang="zh-TW" sz="2800" dirty="0" smtClean="0"/>
              <a:t>perturbations?</a:t>
            </a:r>
            <a:endParaRPr lang="zh-TW" altLang="en-US" sz="2800" dirty="0"/>
          </a:p>
        </p:txBody>
      </p:sp>
      <p:sp>
        <p:nvSpPr>
          <p:cNvPr id="14" name="文字方塊 13"/>
          <p:cNvSpPr txBox="1"/>
          <p:nvPr/>
        </p:nvSpPr>
        <p:spPr>
          <a:xfrm>
            <a:off x="4932606" y="5271591"/>
            <a:ext cx="34558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400" dirty="0" err="1" smtClean="0">
                <a:solidFill>
                  <a:schemeClr val="accent5">
                    <a:lumMod val="75000"/>
                  </a:schemeClr>
                </a:solidFill>
              </a:rPr>
              <a:t>Zheng</a:t>
            </a:r>
            <a:r>
              <a:rPr lang="en-US" altLang="zh-TW" sz="2400" dirty="0" smtClean="0">
                <a:solidFill>
                  <a:schemeClr val="accent5">
                    <a:lumMod val="75000"/>
                  </a:schemeClr>
                </a:solidFill>
              </a:rPr>
              <a:t>, Huang, JACP(2011)</a:t>
            </a:r>
            <a:endParaRPr lang="zh-TW" altLang="en-US" sz="24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380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pic>
        <p:nvPicPr>
          <p:cNvPr id="33801" name="Picture 9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83768" y="5085184"/>
            <a:ext cx="1368152" cy="768771"/>
          </a:xfrm>
          <a:prstGeom prst="rect">
            <a:avLst/>
          </a:prstGeom>
          <a:noFill/>
        </p:spPr>
      </p:pic>
      <p:pic>
        <p:nvPicPr>
          <p:cNvPr id="17" name="Picture 7" descr="D:\Documents\High Energy Group\figures\200px-NTHU-logo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8388424" y="188640"/>
            <a:ext cx="583462" cy="5774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Remarks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Is this correspondence good</a:t>
            </a:r>
            <a:r>
              <a:rPr lang="en-US" altLang="zh-TW" dirty="0" smtClean="0"/>
              <a:t>?</a:t>
            </a:r>
          </a:p>
          <a:p>
            <a:endParaRPr lang="en-US" altLang="zh-TW" dirty="0" smtClean="0"/>
          </a:p>
          <a:p>
            <a:r>
              <a:rPr lang="en-US" altLang="zh-TW" dirty="0" smtClean="0"/>
              <a:t>Local Lorentz violation </a:t>
            </a:r>
            <a:r>
              <a:rPr lang="en-US" altLang="zh-TW" dirty="0" smtClean="0"/>
              <a:t>issue</a:t>
            </a:r>
          </a:p>
          <a:p>
            <a:endParaRPr lang="en-US" altLang="zh-TW" dirty="0" smtClean="0"/>
          </a:p>
          <a:p>
            <a:r>
              <a:rPr lang="en-US" altLang="zh-TW" dirty="0" smtClean="0"/>
              <a:t>Progressing work</a:t>
            </a:r>
            <a:endParaRPr lang="zh-TW" altLang="en-US" dirty="0"/>
          </a:p>
        </p:txBody>
      </p:sp>
      <p:pic>
        <p:nvPicPr>
          <p:cNvPr id="4" name="Picture 7" descr="D:\Documents\High Energy Group\figures\200px-NTHU-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8424" y="188640"/>
            <a:ext cx="583462" cy="5774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Outline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Introduction</a:t>
            </a:r>
          </a:p>
          <a:p>
            <a:endParaRPr lang="en-US" altLang="zh-TW" dirty="0" smtClean="0"/>
          </a:p>
          <a:p>
            <a:r>
              <a:rPr lang="en-US" altLang="zh-TW" dirty="0" smtClean="0"/>
              <a:t>Scalar-Tensor/f(R) </a:t>
            </a:r>
            <a:r>
              <a:rPr lang="en-US" altLang="zh-TW" dirty="0" smtClean="0"/>
              <a:t>Equivalence</a:t>
            </a:r>
          </a:p>
          <a:p>
            <a:endParaRPr lang="en-US" altLang="zh-TW" dirty="0" smtClean="0"/>
          </a:p>
          <a:p>
            <a:r>
              <a:rPr lang="en-US" altLang="zh-TW" dirty="0" smtClean="0"/>
              <a:t>Scalar-Tensor/f(T) </a:t>
            </a:r>
            <a:r>
              <a:rPr lang="en-US" altLang="zh-TW" dirty="0" smtClean="0"/>
              <a:t>Correspondence</a:t>
            </a:r>
          </a:p>
          <a:p>
            <a:endParaRPr lang="en-US" altLang="zh-TW" dirty="0" smtClean="0"/>
          </a:p>
          <a:p>
            <a:r>
              <a:rPr lang="en-US" altLang="zh-TW" dirty="0" smtClean="0"/>
              <a:t>Remarks</a:t>
            </a:r>
          </a:p>
          <a:p>
            <a:endParaRPr lang="zh-TW" altLang="en-US" dirty="0"/>
          </a:p>
        </p:txBody>
      </p:sp>
      <p:pic>
        <p:nvPicPr>
          <p:cNvPr id="4" name="Picture 7" descr="D:\Documents\High Energy Group\figures\200px-NTHU-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16416" y="548680"/>
            <a:ext cx="583462" cy="5774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Introduction</a:t>
            </a:r>
            <a:br>
              <a:rPr lang="en-US" altLang="zh-TW" dirty="0" smtClean="0"/>
            </a:br>
            <a:endParaRPr lang="zh-TW" altLang="en-US" dirty="0"/>
          </a:p>
        </p:txBody>
      </p:sp>
      <p:pic>
        <p:nvPicPr>
          <p:cNvPr id="4" name="內容版面配置區 3" descr="albert-einstein-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27584" y="2060848"/>
            <a:ext cx="2487090" cy="309634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文字方塊 4"/>
          <p:cNvSpPr txBox="1"/>
          <p:nvPr/>
        </p:nvSpPr>
        <p:spPr>
          <a:xfrm>
            <a:off x="4211960" y="2124145"/>
            <a:ext cx="43924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3200" dirty="0" smtClean="0"/>
              <a:t>General Relativity (1916)</a:t>
            </a:r>
            <a:endParaRPr lang="zh-TW" altLang="en-US" sz="3200" dirty="0"/>
          </a:p>
        </p:txBody>
      </p:sp>
      <p:sp>
        <p:nvSpPr>
          <p:cNvPr id="6" name="文字方塊 5"/>
          <p:cNvSpPr txBox="1"/>
          <p:nvPr/>
        </p:nvSpPr>
        <p:spPr>
          <a:xfrm>
            <a:off x="4067944" y="3573016"/>
            <a:ext cx="48965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3200" dirty="0" err="1" smtClean="0"/>
              <a:t>Teleparallel</a:t>
            </a:r>
            <a:r>
              <a:rPr lang="en-US" altLang="zh-TW" sz="3200" dirty="0" smtClean="0"/>
              <a:t> Gravity (1928)</a:t>
            </a:r>
            <a:endParaRPr lang="zh-TW" altLang="en-US" sz="32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24128" y="2852936"/>
            <a:ext cx="576064" cy="4279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96136" y="4437112"/>
            <a:ext cx="504056" cy="45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7" descr="D:\Documents\High Energy Group\figures\200px-NTHU-logo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388424" y="188640"/>
            <a:ext cx="583462" cy="5774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Introduction</a:t>
            </a:r>
            <a:br>
              <a:rPr lang="en-US" altLang="zh-TW" dirty="0" smtClean="0"/>
            </a:br>
            <a:endParaRPr lang="zh-TW" altLang="en-US" dirty="0"/>
          </a:p>
        </p:txBody>
      </p:sp>
      <p:pic>
        <p:nvPicPr>
          <p:cNvPr id="4" name="內容版面配置區 3" descr="fig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744207" y="1600200"/>
            <a:ext cx="3655586" cy="4525963"/>
          </a:xfrm>
        </p:spPr>
      </p:pic>
      <p:sp>
        <p:nvSpPr>
          <p:cNvPr id="7" name="向右箭號圖說文字 6"/>
          <p:cNvSpPr/>
          <p:nvPr/>
        </p:nvSpPr>
        <p:spPr>
          <a:xfrm>
            <a:off x="611560" y="3212976"/>
            <a:ext cx="2304256" cy="2736304"/>
          </a:xfrm>
          <a:prstGeom prst="rightArrowCallou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400" dirty="0" smtClean="0"/>
              <a:t>GR</a:t>
            </a:r>
          </a:p>
          <a:p>
            <a:pPr algn="ctr"/>
            <a:endParaRPr lang="en-US" altLang="zh-TW" sz="2400" dirty="0" smtClean="0"/>
          </a:p>
          <a:p>
            <a:pPr algn="ctr"/>
            <a:r>
              <a:rPr lang="en-US" altLang="zh-TW" sz="2400" dirty="0" smtClean="0"/>
              <a:t>f(R)</a:t>
            </a:r>
          </a:p>
          <a:p>
            <a:pPr algn="ctr"/>
            <a:endParaRPr lang="en-US" altLang="zh-TW" sz="2400" dirty="0" smtClean="0"/>
          </a:p>
          <a:p>
            <a:pPr algn="ctr"/>
            <a:r>
              <a:rPr lang="en-US" altLang="zh-TW" sz="2400" dirty="0" smtClean="0"/>
              <a:t>Scalar-Tensor</a:t>
            </a:r>
          </a:p>
          <a:p>
            <a:pPr algn="ctr"/>
            <a:endParaRPr lang="en-US" altLang="zh-TW" dirty="0" smtClean="0"/>
          </a:p>
        </p:txBody>
      </p:sp>
      <p:sp>
        <p:nvSpPr>
          <p:cNvPr id="8" name="向左箭號圖說文字 7"/>
          <p:cNvSpPr/>
          <p:nvPr/>
        </p:nvSpPr>
        <p:spPr>
          <a:xfrm>
            <a:off x="6300192" y="3140968"/>
            <a:ext cx="2016224" cy="2880320"/>
          </a:xfrm>
          <a:prstGeom prst="leftArrowCallou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2400" dirty="0" smtClean="0"/>
              <a:t>TG</a:t>
            </a:r>
          </a:p>
          <a:p>
            <a:pPr algn="ctr"/>
            <a:endParaRPr lang="en-US" altLang="zh-TW" sz="2400" dirty="0" smtClean="0"/>
          </a:p>
          <a:p>
            <a:pPr algn="ctr"/>
            <a:r>
              <a:rPr lang="en-US" altLang="zh-TW" sz="2400" dirty="0" smtClean="0"/>
              <a:t>f(T)</a:t>
            </a:r>
            <a:endParaRPr lang="zh-TW" altLang="en-US" sz="2400" dirty="0"/>
          </a:p>
        </p:txBody>
      </p:sp>
      <p:pic>
        <p:nvPicPr>
          <p:cNvPr id="10" name="Picture 7" descr="D:\Documents\High Energy Group\figures\200px-NTHU-lo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8424" y="188640"/>
            <a:ext cx="583462" cy="5774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Introduction</a:t>
            </a:r>
            <a:br>
              <a:rPr lang="en-US" altLang="zh-TW" dirty="0" smtClean="0"/>
            </a:br>
            <a:endParaRPr lang="zh-TW" alt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r>
              <a:rPr lang="en-US" altLang="zh-TW" sz="3600" dirty="0" smtClean="0"/>
              <a:t>GR</a:t>
            </a:r>
            <a:endParaRPr lang="zh-TW" altLang="en-US" sz="3600" dirty="0"/>
          </a:p>
        </p:txBody>
      </p:sp>
      <p:sp>
        <p:nvSpPr>
          <p:cNvPr id="5" name="內容版面配置區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altLang="zh-TW" dirty="0" smtClean="0"/>
          </a:p>
          <a:p>
            <a:endParaRPr lang="en-US" altLang="zh-TW" dirty="0" smtClean="0"/>
          </a:p>
          <a:p>
            <a:endParaRPr lang="zh-TW" altLang="en-US" dirty="0"/>
          </a:p>
        </p:txBody>
      </p:sp>
      <p:sp>
        <p:nvSpPr>
          <p:cNvPr id="6" name="文字版面配置區 5"/>
          <p:cNvSpPr>
            <a:spLocks noGrp="1"/>
          </p:cNvSpPr>
          <p:nvPr>
            <p:ph type="body" sz="quarter" idx="3"/>
          </p:nvPr>
        </p:nvSpPr>
        <p:spPr/>
        <p:txBody>
          <a:bodyPr>
            <a:noAutofit/>
          </a:bodyPr>
          <a:lstStyle/>
          <a:p>
            <a:r>
              <a:rPr lang="en-US" altLang="zh-TW" sz="3600" dirty="0" smtClean="0"/>
              <a:t>TG</a:t>
            </a:r>
            <a:endParaRPr lang="zh-TW" altLang="en-US" sz="3600" dirty="0"/>
          </a:p>
        </p:txBody>
      </p:sp>
      <p:sp>
        <p:nvSpPr>
          <p:cNvPr id="7" name="內容版面配置區 6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 altLang="zh-TW" dirty="0" smtClean="0"/>
          </a:p>
          <a:p>
            <a:endParaRPr lang="zh-TW" altLang="en-US" dirty="0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1143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90406" y="1988840"/>
            <a:ext cx="1085850" cy="857250"/>
          </a:xfrm>
          <a:prstGeom prst="rect">
            <a:avLst/>
          </a:prstGeom>
          <a:noFill/>
        </p:spPr>
      </p:pic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31640" y="3284984"/>
            <a:ext cx="1695450" cy="314325"/>
          </a:xfrm>
          <a:prstGeom prst="rect">
            <a:avLst/>
          </a:prstGeom>
          <a:noFill/>
        </p:spPr>
      </p:pic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0" y="7715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3081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pic>
        <p:nvPicPr>
          <p:cNvPr id="3080" name="Picture 8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674196" y="3284984"/>
            <a:ext cx="1562100" cy="314325"/>
          </a:xfrm>
          <a:prstGeom prst="rect">
            <a:avLst/>
          </a:prstGeom>
          <a:noFill/>
        </p:spPr>
      </p:pic>
      <p:sp>
        <p:nvSpPr>
          <p:cNvPr id="3083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pic>
        <p:nvPicPr>
          <p:cNvPr id="3082" name="Picture 10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835696" y="5301208"/>
            <a:ext cx="771514" cy="432048"/>
          </a:xfrm>
          <a:prstGeom prst="rect">
            <a:avLst/>
          </a:prstGeom>
          <a:noFill/>
        </p:spPr>
      </p:pic>
      <p:sp>
        <p:nvSpPr>
          <p:cNvPr id="3085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pic>
        <p:nvPicPr>
          <p:cNvPr id="3084" name="Picture 12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84168" y="5301208"/>
            <a:ext cx="756084" cy="432048"/>
          </a:xfrm>
          <a:prstGeom prst="rect">
            <a:avLst/>
          </a:prstGeom>
          <a:noFill/>
        </p:spPr>
      </p:pic>
      <p:pic>
        <p:nvPicPr>
          <p:cNvPr id="23" name="Picture 7" descr="D:\Documents\High Energy Group\figures\200px-NTHU-logo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388424" y="188640"/>
            <a:ext cx="583462" cy="5774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pic>
        <p:nvPicPr>
          <p:cNvPr id="21505" name="Picture 1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75656" y="1988840"/>
            <a:ext cx="1409700" cy="857250"/>
          </a:xfrm>
          <a:prstGeom prst="rect">
            <a:avLst/>
          </a:prstGeom>
          <a:noFill/>
        </p:spPr>
      </p:pic>
      <p:sp>
        <p:nvSpPr>
          <p:cNvPr id="25" name="向下箭號 24"/>
          <p:cNvSpPr/>
          <p:nvPr/>
        </p:nvSpPr>
        <p:spPr>
          <a:xfrm>
            <a:off x="2051720" y="4653136"/>
            <a:ext cx="432048" cy="432048"/>
          </a:xfrm>
          <a:prstGeom prst="downArrow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6" name="向下箭號 25"/>
          <p:cNvSpPr/>
          <p:nvPr/>
        </p:nvSpPr>
        <p:spPr>
          <a:xfrm>
            <a:off x="6372200" y="4653136"/>
            <a:ext cx="432048" cy="432048"/>
          </a:xfrm>
          <a:prstGeom prst="downArrow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pic>
        <p:nvPicPr>
          <p:cNvPr id="21507" name="Picture 3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43608" y="3906763"/>
            <a:ext cx="2286000" cy="314325"/>
          </a:xfrm>
          <a:prstGeom prst="rect">
            <a:avLst/>
          </a:prstGeom>
          <a:noFill/>
        </p:spPr>
      </p:pic>
      <p:sp>
        <p:nvSpPr>
          <p:cNvPr id="2151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pic>
        <p:nvPicPr>
          <p:cNvPr id="21509" name="Picture 5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64088" y="3906763"/>
            <a:ext cx="2076450" cy="3143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標題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Introduction</a:t>
            </a:r>
            <a:br>
              <a:rPr lang="en-US" altLang="zh-TW" dirty="0" smtClean="0"/>
            </a:br>
            <a:endParaRPr lang="zh-TW" altLang="en-US" dirty="0"/>
          </a:p>
        </p:txBody>
      </p:sp>
      <p:sp>
        <p:nvSpPr>
          <p:cNvPr id="8" name="內容版面配置區 7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/>
          <a:lstStyle/>
          <a:p>
            <a:r>
              <a:rPr lang="en-US" altLang="zh-TW" dirty="0" smtClean="0"/>
              <a:t>TG is </a:t>
            </a:r>
            <a:r>
              <a:rPr lang="en-US" altLang="zh-TW" b="1" i="1" dirty="0" smtClean="0"/>
              <a:t>empirically</a:t>
            </a:r>
            <a:r>
              <a:rPr lang="en-US" altLang="zh-TW" dirty="0" smtClean="0"/>
              <a:t> equivalent to GR</a:t>
            </a:r>
            <a:endParaRPr lang="zh-TW" altLang="en-US" dirty="0"/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0" y="13144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pic>
        <p:nvPicPr>
          <p:cNvPr id="18436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07704" y="4936579"/>
            <a:ext cx="4810125" cy="1228725"/>
          </a:xfrm>
          <a:prstGeom prst="rect">
            <a:avLst/>
          </a:prstGeom>
          <a:noFill/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</p:pic>
      <p:pic>
        <p:nvPicPr>
          <p:cNvPr id="10" name="Picture 7" descr="D:\Documents\High Energy Group\figures\200px-NTHU-logo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88424" y="188640"/>
            <a:ext cx="583462" cy="5774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pic>
        <p:nvPicPr>
          <p:cNvPr id="20481" name="Picture 1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31640" y="1988839"/>
            <a:ext cx="3133333" cy="720000"/>
          </a:xfrm>
          <a:prstGeom prst="rect">
            <a:avLst/>
          </a:prstGeom>
          <a:noFill/>
        </p:spPr>
      </p:pic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pic>
        <p:nvPicPr>
          <p:cNvPr id="20483" name="Picture 3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87624" y="2852936"/>
            <a:ext cx="3973333" cy="373334"/>
          </a:xfrm>
          <a:prstGeom prst="rect">
            <a:avLst/>
          </a:prstGeom>
          <a:noFill/>
        </p:spPr>
      </p:pic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pic>
        <p:nvPicPr>
          <p:cNvPr id="20485" name="Picture 5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31640" y="3789041"/>
            <a:ext cx="2293333" cy="413333"/>
          </a:xfrm>
          <a:prstGeom prst="rect">
            <a:avLst/>
          </a:prstGeom>
          <a:noFill/>
        </p:spPr>
      </p:pic>
      <p:sp>
        <p:nvSpPr>
          <p:cNvPr id="2048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pic>
        <p:nvPicPr>
          <p:cNvPr id="20487" name="Picture 7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87624" y="4293096"/>
            <a:ext cx="986667" cy="373334"/>
          </a:xfrm>
          <a:prstGeom prst="rect">
            <a:avLst/>
          </a:prstGeom>
          <a:noFill/>
        </p:spPr>
      </p:pic>
      <p:sp>
        <p:nvSpPr>
          <p:cNvPr id="17" name="文字方塊 16"/>
          <p:cNvSpPr txBox="1"/>
          <p:nvPr/>
        </p:nvSpPr>
        <p:spPr>
          <a:xfrm>
            <a:off x="5292080" y="2132856"/>
            <a:ext cx="38164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 smtClean="0">
                <a:solidFill>
                  <a:schemeClr val="accent5">
                    <a:lumMod val="75000"/>
                  </a:schemeClr>
                </a:solidFill>
              </a:rPr>
              <a:t>Hayashi, </a:t>
            </a:r>
            <a:r>
              <a:rPr lang="en-US" altLang="zh-TW" sz="2400" dirty="0" err="1" smtClean="0">
                <a:solidFill>
                  <a:schemeClr val="accent5">
                    <a:lumMod val="75000"/>
                  </a:schemeClr>
                </a:solidFill>
              </a:rPr>
              <a:t>Shirafuji</a:t>
            </a:r>
            <a:r>
              <a:rPr lang="en-US" altLang="zh-TW" sz="2400" dirty="0" smtClean="0">
                <a:solidFill>
                  <a:schemeClr val="accent5">
                    <a:lumMod val="75000"/>
                  </a:schemeClr>
                </a:solidFill>
              </a:rPr>
              <a:t>, PRD(1979)</a:t>
            </a:r>
            <a:endParaRPr lang="zh-TW" altLang="en-US" sz="24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8" name="文字方塊 17"/>
          <p:cNvSpPr txBox="1"/>
          <p:nvPr/>
        </p:nvSpPr>
        <p:spPr>
          <a:xfrm>
            <a:off x="5292080" y="3789040"/>
            <a:ext cx="18844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400" dirty="0" smtClean="0">
                <a:solidFill>
                  <a:schemeClr val="accent5">
                    <a:lumMod val="75000"/>
                  </a:schemeClr>
                </a:solidFill>
              </a:rPr>
              <a:t>Today (1993-)</a:t>
            </a:r>
            <a:endParaRPr lang="zh-TW" altLang="en-US" sz="24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9" name="左大括弧 18"/>
          <p:cNvSpPr/>
          <p:nvPr/>
        </p:nvSpPr>
        <p:spPr>
          <a:xfrm>
            <a:off x="827584" y="2204864"/>
            <a:ext cx="216024" cy="1008112"/>
          </a:xfrm>
          <a:prstGeom prst="leftBrac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0" name="左大括弧 19"/>
          <p:cNvSpPr/>
          <p:nvPr/>
        </p:nvSpPr>
        <p:spPr>
          <a:xfrm>
            <a:off x="827584" y="3717032"/>
            <a:ext cx="216024" cy="1008112"/>
          </a:xfrm>
          <a:prstGeom prst="leftBrac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722313" y="4406900"/>
            <a:ext cx="6730007" cy="1362075"/>
          </a:xfrm>
        </p:spPr>
        <p:txBody>
          <a:bodyPr>
            <a:normAutofit fontScale="90000"/>
          </a:bodyPr>
          <a:lstStyle/>
          <a:p>
            <a:r>
              <a:rPr lang="en-US" altLang="zh-TW" dirty="0" smtClean="0"/>
              <a:t>Scalar-Tensor/f(R) Equivalence</a:t>
            </a:r>
            <a:br>
              <a:rPr lang="en-US" altLang="zh-TW" dirty="0" smtClean="0"/>
            </a:br>
            <a:endParaRPr lang="zh-TW" altLang="en-US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b="1" dirty="0" smtClean="0">
                <a:solidFill>
                  <a:schemeClr val="bg1">
                    <a:lumMod val="65000"/>
                  </a:schemeClr>
                </a:solidFill>
              </a:rPr>
              <a:t>2011 Cross Strait Meeting on Particle Physics and Cosmology</a:t>
            </a:r>
          </a:p>
          <a:p>
            <a:endParaRPr lang="en-US" altLang="zh-TW" b="1" dirty="0" smtClean="0">
              <a:solidFill>
                <a:schemeClr val="bg1">
                  <a:lumMod val="65000"/>
                </a:schemeClr>
              </a:solidFill>
            </a:endParaRPr>
          </a:p>
          <a:p>
            <a:endParaRPr lang="zh-TW" altLang="en-US" dirty="0"/>
          </a:p>
        </p:txBody>
      </p:sp>
      <p:pic>
        <p:nvPicPr>
          <p:cNvPr id="8" name="Picture 7" descr="D:\Documents\High Energy Group\figures\200px-NTHU-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8424" y="188640"/>
            <a:ext cx="583462" cy="5774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3200" dirty="0" smtClean="0">
                <a:solidFill>
                  <a:schemeClr val="bg1">
                    <a:lumMod val="65000"/>
                  </a:schemeClr>
                </a:solidFill>
              </a:rPr>
              <a:t>Scalar-Tensor/f(R) Equivalence</a:t>
            </a:r>
            <a:br>
              <a:rPr lang="en-US" altLang="zh-TW" sz="3200" dirty="0" smtClean="0">
                <a:solidFill>
                  <a:schemeClr val="bg1">
                    <a:lumMod val="65000"/>
                  </a:schemeClr>
                </a:solidFill>
              </a:rPr>
            </a:br>
            <a:endParaRPr lang="zh-TW" altLang="en-US" sz="32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/>
          <a:lstStyle/>
          <a:p>
            <a:r>
              <a:rPr lang="en-US" altLang="zh-TW" dirty="0" smtClean="0"/>
              <a:t>Scalar-tensor formulation</a:t>
            </a:r>
            <a:endParaRPr lang="zh-TW" altLang="en-US" dirty="0" smtClean="0"/>
          </a:p>
          <a:p>
            <a:endParaRPr lang="en-US" altLang="zh-TW" dirty="0" smtClean="0"/>
          </a:p>
          <a:p>
            <a:endParaRPr lang="zh-TW" altLang="en-US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24318" y="2132856"/>
            <a:ext cx="3595754" cy="432048"/>
          </a:xfrm>
          <a:prstGeom prst="rect">
            <a:avLst/>
          </a:prstGeom>
          <a:noFill/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7524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11761" y="2741155"/>
            <a:ext cx="3888432" cy="687845"/>
          </a:xfrm>
          <a:prstGeom prst="rect">
            <a:avLst/>
          </a:prstGeom>
          <a:noFill/>
        </p:spPr>
      </p:pic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948264" y="2060848"/>
            <a:ext cx="1080119" cy="432048"/>
          </a:xfrm>
          <a:prstGeom prst="rect">
            <a:avLst/>
          </a:prstGeom>
          <a:noFill/>
        </p:spPr>
      </p:pic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948264" y="2924944"/>
            <a:ext cx="1152128" cy="398267"/>
          </a:xfrm>
          <a:prstGeom prst="rect">
            <a:avLst/>
          </a:prstGeom>
          <a:noFill/>
        </p:spPr>
      </p:pic>
      <p:sp>
        <p:nvSpPr>
          <p:cNvPr id="1037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sp>
        <p:nvSpPr>
          <p:cNvPr id="1039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31133" y="3933056"/>
            <a:ext cx="6665203" cy="1800200"/>
          </a:xfrm>
          <a:prstGeom prst="rect">
            <a:avLst/>
          </a:prstGeom>
          <a:noFill/>
        </p:spPr>
      </p:pic>
      <p:pic>
        <p:nvPicPr>
          <p:cNvPr id="18" name="Picture 7" descr="D:\Documents\High Energy Group\figures\200px-NTHU-logo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8388424" y="188640"/>
            <a:ext cx="583462" cy="5774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文字方塊 18"/>
          <p:cNvSpPr txBox="1"/>
          <p:nvPr/>
        </p:nvSpPr>
        <p:spPr>
          <a:xfrm>
            <a:off x="4283968" y="4293096"/>
            <a:ext cx="49131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dirty="0" smtClean="0">
                <a:solidFill>
                  <a:schemeClr val="accent5">
                    <a:lumMod val="75000"/>
                  </a:schemeClr>
                </a:solidFill>
              </a:rPr>
              <a:t>Chiba(2003), </a:t>
            </a:r>
            <a:r>
              <a:rPr lang="en-US" altLang="zh-TW" sz="2000" dirty="0" err="1" smtClean="0">
                <a:solidFill>
                  <a:schemeClr val="accent5">
                    <a:lumMod val="75000"/>
                  </a:schemeClr>
                </a:solidFill>
              </a:rPr>
              <a:t>Falanagan</a:t>
            </a:r>
            <a:r>
              <a:rPr lang="en-US" altLang="zh-TW" sz="2000" dirty="0" smtClean="0">
                <a:solidFill>
                  <a:schemeClr val="accent5">
                    <a:lumMod val="75000"/>
                  </a:schemeClr>
                </a:solidFill>
              </a:rPr>
              <a:t>(2004), </a:t>
            </a:r>
            <a:r>
              <a:rPr lang="en-US" altLang="zh-TW" sz="2000" dirty="0" err="1" smtClean="0">
                <a:solidFill>
                  <a:schemeClr val="accent5">
                    <a:lumMod val="75000"/>
                  </a:schemeClr>
                </a:solidFill>
              </a:rPr>
              <a:t>Sotiriou</a:t>
            </a:r>
            <a:r>
              <a:rPr lang="en-US" altLang="zh-TW" sz="2000" dirty="0" smtClean="0">
                <a:solidFill>
                  <a:schemeClr val="accent5">
                    <a:lumMod val="75000"/>
                  </a:schemeClr>
                </a:solidFill>
              </a:rPr>
              <a:t>(2006)</a:t>
            </a:r>
            <a:endParaRPr lang="zh-TW" altLang="en-US" sz="20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0" name="文字方塊 19"/>
          <p:cNvSpPr txBox="1"/>
          <p:nvPr/>
        </p:nvSpPr>
        <p:spPr>
          <a:xfrm>
            <a:off x="4283968" y="5301208"/>
            <a:ext cx="48939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000" dirty="0" err="1" smtClean="0">
                <a:solidFill>
                  <a:schemeClr val="accent5">
                    <a:lumMod val="75000"/>
                  </a:schemeClr>
                </a:solidFill>
              </a:rPr>
              <a:t>Falanagan</a:t>
            </a:r>
            <a:r>
              <a:rPr lang="en-US" altLang="zh-TW" sz="2000" dirty="0" smtClean="0">
                <a:solidFill>
                  <a:schemeClr val="accent5">
                    <a:lumMod val="75000"/>
                  </a:schemeClr>
                </a:solidFill>
              </a:rPr>
              <a:t>(2004), </a:t>
            </a:r>
            <a:r>
              <a:rPr lang="en-US" altLang="zh-TW" sz="2000" dirty="0" err="1" smtClean="0">
                <a:solidFill>
                  <a:schemeClr val="accent5">
                    <a:lumMod val="75000"/>
                  </a:schemeClr>
                </a:solidFill>
              </a:rPr>
              <a:t>Olmo</a:t>
            </a:r>
            <a:r>
              <a:rPr lang="en-US" altLang="zh-TW" sz="2000" dirty="0" smtClean="0">
                <a:solidFill>
                  <a:schemeClr val="accent5">
                    <a:lumMod val="75000"/>
                  </a:schemeClr>
                </a:solidFill>
              </a:rPr>
              <a:t>(2005), </a:t>
            </a:r>
            <a:r>
              <a:rPr lang="en-US" altLang="zh-TW" sz="2000" dirty="0" err="1" smtClean="0">
                <a:solidFill>
                  <a:schemeClr val="accent5">
                    <a:lumMod val="75000"/>
                  </a:schemeClr>
                </a:solidFill>
              </a:rPr>
              <a:t>Sotiriou</a:t>
            </a:r>
            <a:r>
              <a:rPr lang="en-US" altLang="zh-TW" sz="2000" dirty="0" smtClean="0">
                <a:solidFill>
                  <a:schemeClr val="accent5">
                    <a:lumMod val="75000"/>
                  </a:schemeClr>
                </a:solidFill>
              </a:rPr>
              <a:t>(2006</a:t>
            </a:r>
            <a:r>
              <a:rPr lang="en-US" altLang="zh-TW" sz="2000" dirty="0" smtClean="0">
                <a:solidFill>
                  <a:schemeClr val="accent5">
                    <a:lumMod val="75000"/>
                  </a:schemeClr>
                </a:solidFill>
              </a:rPr>
              <a:t>)</a:t>
            </a:r>
            <a:endParaRPr lang="zh-TW" alt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3200" dirty="0" smtClean="0">
                <a:solidFill>
                  <a:schemeClr val="bg1">
                    <a:lumMod val="65000"/>
                  </a:schemeClr>
                </a:solidFill>
              </a:rPr>
              <a:t>Scalar-Tensor/f(R) Equivalence</a:t>
            </a:r>
            <a:br>
              <a:rPr lang="en-US" altLang="zh-TW" sz="3200" dirty="0" smtClean="0">
                <a:solidFill>
                  <a:schemeClr val="bg1">
                    <a:lumMod val="65000"/>
                  </a:schemeClr>
                </a:solidFill>
              </a:rPr>
            </a:br>
            <a:endParaRPr lang="zh-TW" altLang="en-US" sz="32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/>
          <a:lstStyle/>
          <a:p>
            <a:r>
              <a:rPr lang="en-US" altLang="zh-TW" dirty="0" smtClean="0"/>
              <a:t>Mass of </a:t>
            </a:r>
            <a:r>
              <a:rPr lang="el-GR" altLang="zh-TW" dirty="0" smtClean="0"/>
              <a:t>Φ</a:t>
            </a:r>
            <a:endParaRPr lang="en-US" altLang="zh-TW" sz="2400" dirty="0" smtClean="0">
              <a:solidFill>
                <a:schemeClr val="accent5">
                  <a:lumMod val="50000"/>
                </a:schemeClr>
              </a:solidFill>
            </a:endParaRPr>
          </a:p>
          <a:p>
            <a:endParaRPr lang="en-US" altLang="zh-TW" dirty="0" smtClean="0"/>
          </a:p>
          <a:p>
            <a:endParaRPr lang="en-US" altLang="zh-TW" dirty="0" smtClean="0"/>
          </a:p>
        </p:txBody>
      </p:sp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pic>
        <p:nvPicPr>
          <p:cNvPr id="22533" name="Picture 5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43608" y="1988840"/>
            <a:ext cx="1795238" cy="680953"/>
          </a:xfrm>
          <a:prstGeom prst="rect">
            <a:avLst/>
          </a:prstGeom>
          <a:noFill/>
        </p:spPr>
      </p:pic>
      <p:sp>
        <p:nvSpPr>
          <p:cNvPr id="2253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pic>
        <p:nvPicPr>
          <p:cNvPr id="22535" name="Picture 7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17168" y="1889500"/>
            <a:ext cx="2699048" cy="891428"/>
          </a:xfrm>
          <a:prstGeom prst="rect">
            <a:avLst/>
          </a:prstGeom>
          <a:noFill/>
        </p:spPr>
      </p:pic>
      <p:sp>
        <p:nvSpPr>
          <p:cNvPr id="2253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pic>
        <p:nvPicPr>
          <p:cNvPr id="22537" name="Picture 9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39752" y="2996952"/>
            <a:ext cx="3516191" cy="680953"/>
          </a:xfrm>
          <a:prstGeom prst="rect">
            <a:avLst/>
          </a:prstGeom>
          <a:noFill/>
        </p:spPr>
      </p:pic>
      <p:sp>
        <p:nvSpPr>
          <p:cNvPr id="22540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pic>
        <p:nvPicPr>
          <p:cNvPr id="22539" name="Picture 11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83632" y="5157192"/>
            <a:ext cx="4876800" cy="685800"/>
          </a:xfrm>
          <a:prstGeom prst="rect">
            <a:avLst/>
          </a:prstGeom>
          <a:noFill/>
        </p:spPr>
      </p:pic>
      <p:sp>
        <p:nvSpPr>
          <p:cNvPr id="22542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sp>
        <p:nvSpPr>
          <p:cNvPr id="22543" name="Rectangle 15"/>
          <p:cNvSpPr>
            <a:spLocks noChangeArrowheads="1"/>
          </p:cNvSpPr>
          <p:nvPr/>
        </p:nvSpPr>
        <p:spPr bwMode="auto">
          <a:xfrm>
            <a:off x="0" y="11430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19" name="文字方塊 18"/>
          <p:cNvSpPr txBox="1"/>
          <p:nvPr/>
        </p:nvSpPr>
        <p:spPr>
          <a:xfrm>
            <a:off x="6413277" y="2060848"/>
            <a:ext cx="2623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400" dirty="0" err="1" smtClean="0">
                <a:solidFill>
                  <a:schemeClr val="accent5">
                    <a:lumMod val="75000"/>
                  </a:schemeClr>
                </a:solidFill>
              </a:rPr>
              <a:t>Faraoni</a:t>
            </a:r>
            <a:r>
              <a:rPr lang="en-US" altLang="zh-TW" sz="2400" dirty="0" smtClean="0">
                <a:solidFill>
                  <a:schemeClr val="accent5">
                    <a:lumMod val="75000"/>
                  </a:schemeClr>
                </a:solidFill>
              </a:rPr>
              <a:t>, CQG(2009)</a:t>
            </a:r>
            <a:endParaRPr lang="zh-TW" altLang="en-US" sz="24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2545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pic>
        <p:nvPicPr>
          <p:cNvPr id="22544" name="Picture 16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39752" y="4005064"/>
            <a:ext cx="2104762" cy="680953"/>
          </a:xfrm>
          <a:prstGeom prst="rect">
            <a:avLst/>
          </a:prstGeom>
          <a:noFill/>
        </p:spPr>
      </p:pic>
      <p:pic>
        <p:nvPicPr>
          <p:cNvPr id="20" name="Picture 7" descr="D:\Documents\High Energy Group\figures\200px-NTHU-logo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8388424" y="188640"/>
            <a:ext cx="583462" cy="5774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文字方塊 20"/>
          <p:cNvSpPr txBox="1"/>
          <p:nvPr/>
        </p:nvSpPr>
        <p:spPr>
          <a:xfrm>
            <a:off x="827584" y="2996952"/>
            <a:ext cx="17281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dirty="0" smtClean="0">
                <a:solidFill>
                  <a:schemeClr val="accent5">
                    <a:lumMod val="75000"/>
                  </a:schemeClr>
                </a:solidFill>
              </a:rPr>
              <a:t>weak-field</a:t>
            </a:r>
          </a:p>
          <a:p>
            <a:r>
              <a:rPr lang="en-US" altLang="zh-TW" sz="2000" dirty="0" smtClean="0">
                <a:solidFill>
                  <a:schemeClr val="accent5">
                    <a:lumMod val="75000"/>
                  </a:schemeClr>
                </a:solidFill>
              </a:rPr>
              <a:t>slow-motion</a:t>
            </a:r>
            <a:endParaRPr lang="zh-TW" altLang="en-US" sz="20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2386</TotalTime>
  <Words>337</Words>
  <Application>Microsoft Office PowerPoint</Application>
  <PresentationFormat>如螢幕大小 (4:3)</PresentationFormat>
  <Paragraphs>101</Paragraphs>
  <Slides>18</Slides>
  <Notes>8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18</vt:i4>
      </vt:variant>
    </vt:vector>
  </HeadingPairs>
  <TitlesOfParts>
    <vt:vector size="19" baseType="lpstr">
      <vt:lpstr>Office 佈景主題</vt:lpstr>
      <vt:lpstr>Scalar-tensor Correspondence with f(T) Theory</vt:lpstr>
      <vt:lpstr>Outline</vt:lpstr>
      <vt:lpstr>Introduction </vt:lpstr>
      <vt:lpstr>Introduction </vt:lpstr>
      <vt:lpstr>Introduction </vt:lpstr>
      <vt:lpstr>Introduction </vt:lpstr>
      <vt:lpstr>Scalar-Tensor/f(R) Equivalence </vt:lpstr>
      <vt:lpstr>Scalar-Tensor/f(R) Equivalence </vt:lpstr>
      <vt:lpstr>Scalar-Tensor/f(R) Equivalence </vt:lpstr>
      <vt:lpstr>Scalar-Tensor/f(R) Equivalence </vt:lpstr>
      <vt:lpstr>Scalar-Tensor/f(R) Equivalence </vt:lpstr>
      <vt:lpstr>Scalar-Tensor/f(R) Equivalence </vt:lpstr>
      <vt:lpstr>Scalar-Tensor/f(T) Correspondence </vt:lpstr>
      <vt:lpstr>Scalar-Tensor/f(T) Correspondence </vt:lpstr>
      <vt:lpstr>Scalar-Tensor/f(T) Correspondence </vt:lpstr>
      <vt:lpstr>Scalar-Tensor/f(T) Correspondence </vt:lpstr>
      <vt:lpstr>Scalar-Tensor/f(T) Correspondence </vt:lpstr>
      <vt:lpstr>Remarks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Scalar-tensor Correspondence with f(T) Theory</dc:title>
  <dc:creator>Petre</dc:creator>
  <cp:lastModifiedBy>使用者</cp:lastModifiedBy>
  <cp:revision>180</cp:revision>
  <dcterms:created xsi:type="dcterms:W3CDTF">2011-03-26T07:25:35Z</dcterms:created>
  <dcterms:modified xsi:type="dcterms:W3CDTF">2011-03-31T15:08:19Z</dcterms:modified>
</cp:coreProperties>
</file>